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ato"/>
      <p:regular r:id="rId18"/>
      <p:bold r:id="rId19"/>
      <p:italic r:id="rId20"/>
      <p:boldItalic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6c1f31f4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6c1f31f4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6c1f31f4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6c1f31f4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6c1f31f4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6c1f31f4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62072705f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62072705f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2072705f4_3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2072705f4_3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2072705f4_3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2072705f4_3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2072705f4_3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2072705f4_3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62072705f4_3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2072705f4_3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6c1f31f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6c1f31f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6c1f31f4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6c1f31f4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6c1f31f4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6c1f31f4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 Id="rId4" Type="http://schemas.openxmlformats.org/officeDocument/2006/relationships/image" Target="../media/image1.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75400" y="591525"/>
            <a:ext cx="8451300" cy="16539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lang="es" sz="3200"/>
              <a:t>TRABAJO </a:t>
            </a:r>
            <a:r>
              <a:rPr lang="es" sz="3200"/>
              <a:t>PRÁCTICO</a:t>
            </a:r>
            <a:r>
              <a:rPr lang="es" sz="3200"/>
              <a:t> INTEGRADOR</a:t>
            </a:r>
            <a:endParaRPr sz="3200"/>
          </a:p>
          <a:p>
            <a:pPr indent="0" lvl="0" marL="457200" rtl="0" algn="ctr">
              <a:lnSpc>
                <a:spcPct val="115000"/>
              </a:lnSpc>
              <a:spcBef>
                <a:spcPts val="0"/>
              </a:spcBef>
              <a:spcAft>
                <a:spcPts val="0"/>
              </a:spcAft>
              <a:buNone/>
            </a:pPr>
            <a:r>
              <a:rPr lang="es" sz="3200"/>
              <a:t>PROGRAMACIÓN</a:t>
            </a:r>
            <a:r>
              <a:rPr lang="es" sz="3200"/>
              <a:t> I</a:t>
            </a:r>
            <a:endParaRPr sz="3200"/>
          </a:p>
        </p:txBody>
      </p:sp>
      <p:sp>
        <p:nvSpPr>
          <p:cNvPr id="60" name="Google Shape;60;p13"/>
          <p:cNvSpPr txBox="1"/>
          <p:nvPr>
            <p:ph idx="1" type="subTitle"/>
          </p:nvPr>
        </p:nvSpPr>
        <p:spPr>
          <a:xfrm>
            <a:off x="2510400" y="3513125"/>
            <a:ext cx="4123200" cy="5061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523"/>
              <a:buNone/>
            </a:pPr>
            <a:r>
              <a:rPr lang="es" sz="1197"/>
              <a:t>INTEGRANTES: </a:t>
            </a:r>
            <a:endParaRPr sz="1397"/>
          </a:p>
          <a:p>
            <a:pPr indent="0" lvl="0" marL="0" rtl="0" algn="ctr">
              <a:lnSpc>
                <a:spcPct val="80000"/>
              </a:lnSpc>
              <a:spcBef>
                <a:spcPts val="0"/>
              </a:spcBef>
              <a:spcAft>
                <a:spcPts val="0"/>
              </a:spcAft>
              <a:buSzPts val="523"/>
              <a:buNone/>
            </a:pPr>
            <a:r>
              <a:rPr lang="es" sz="1197"/>
              <a:t>FRANCO LUCA TRABUCCI Y </a:t>
            </a:r>
            <a:r>
              <a:rPr lang="es" sz="1197"/>
              <a:t>AGUSTÍN</a:t>
            </a:r>
            <a:r>
              <a:rPr lang="es" sz="1197"/>
              <a:t> TEJADA</a:t>
            </a:r>
            <a:endParaRPr sz="1197"/>
          </a:p>
        </p:txBody>
      </p:sp>
      <p:sp>
        <p:nvSpPr>
          <p:cNvPr id="61" name="Google Shape;61;p13"/>
          <p:cNvSpPr txBox="1"/>
          <p:nvPr/>
        </p:nvSpPr>
        <p:spPr>
          <a:xfrm>
            <a:off x="1934650" y="2191050"/>
            <a:ext cx="5391600" cy="3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solidFill>
                  <a:schemeClr val="dk1"/>
                </a:solidFill>
                <a:latin typeface="Lato"/>
                <a:ea typeface="Lato"/>
                <a:cs typeface="Lato"/>
                <a:sym typeface="Lato"/>
              </a:rPr>
              <a:t>ALGORITMOS DE </a:t>
            </a:r>
            <a:r>
              <a:rPr lang="es" sz="1700">
                <a:solidFill>
                  <a:schemeClr val="dk1"/>
                </a:solidFill>
                <a:latin typeface="Lato"/>
                <a:ea typeface="Lato"/>
                <a:cs typeface="Lato"/>
                <a:sym typeface="Lato"/>
              </a:rPr>
              <a:t>BÚSQUEDA</a:t>
            </a:r>
            <a:r>
              <a:rPr lang="es" sz="1700">
                <a:solidFill>
                  <a:schemeClr val="dk1"/>
                </a:solidFill>
                <a:latin typeface="Lato"/>
                <a:ea typeface="Lato"/>
                <a:cs typeface="Lato"/>
                <a:sym typeface="Lato"/>
              </a:rPr>
              <a:t> Y ORDENAMIENTOS</a:t>
            </a:r>
            <a:endParaRPr sz="1700">
              <a:solidFill>
                <a:schemeClr val="dk1"/>
              </a:solidFill>
              <a:latin typeface="Lato"/>
              <a:ea typeface="Lato"/>
              <a:cs typeface="Lato"/>
              <a:sym typeface="Lato"/>
            </a:endParaRPr>
          </a:p>
        </p:txBody>
      </p:sp>
      <p:sp>
        <p:nvSpPr>
          <p:cNvPr id="62" name="Google Shape;62;p13"/>
          <p:cNvSpPr txBox="1"/>
          <p:nvPr/>
        </p:nvSpPr>
        <p:spPr>
          <a:xfrm>
            <a:off x="8492200" y="4762775"/>
            <a:ext cx="9480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2025</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u="sng"/>
              <a:t>Ordenamiento por s</a:t>
            </a:r>
            <a:r>
              <a:rPr i="1" lang="es" u="sng"/>
              <a:t>elección</a:t>
            </a:r>
            <a:r>
              <a:rPr i="1" lang="es" u="sng"/>
              <a:t> (Selection Sort)</a:t>
            </a:r>
            <a:endParaRPr i="1" u="sng"/>
          </a:p>
        </p:txBody>
      </p:sp>
      <p:sp>
        <p:nvSpPr>
          <p:cNvPr id="150" name="Google Shape;150;p22"/>
          <p:cNvSpPr txBox="1"/>
          <p:nvPr>
            <p:ph idx="1" type="body"/>
          </p:nvPr>
        </p:nvSpPr>
        <p:spPr>
          <a:xfrm>
            <a:off x="311700" y="1152475"/>
            <a:ext cx="8520600" cy="181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Este </a:t>
            </a:r>
            <a:r>
              <a:rPr lang="es"/>
              <a:t>método</a:t>
            </a:r>
            <a:r>
              <a:rPr lang="es"/>
              <a:t> f</a:t>
            </a:r>
            <a:r>
              <a:rPr lang="es"/>
              <a:t>unciona buscando el elemento más pequeño de la lista y colocándolo al inicio. Luego repite este proceso con la parte que queda sin ordenar: busca el siguiente más pequeño y lo intercambia con el elemento en la posición correspondiente. Así, poco a poco, va construyendo una lista ordenada hasta que todos los elementos estén en su lugar.</a:t>
            </a:r>
            <a:endParaRPr/>
          </a:p>
        </p:txBody>
      </p:sp>
      <p:pic>
        <p:nvPicPr>
          <p:cNvPr id="151" name="Google Shape;151;p22"/>
          <p:cNvPicPr preferRelativeResize="0"/>
          <p:nvPr/>
        </p:nvPicPr>
        <p:blipFill>
          <a:blip r:embed="rId3">
            <a:alphaModFix/>
          </a:blip>
          <a:stretch>
            <a:fillRect/>
          </a:stretch>
        </p:blipFill>
        <p:spPr>
          <a:xfrm>
            <a:off x="400300" y="2966875"/>
            <a:ext cx="4069275" cy="1602275"/>
          </a:xfrm>
          <a:prstGeom prst="rect">
            <a:avLst/>
          </a:prstGeom>
          <a:noFill/>
          <a:ln>
            <a:noFill/>
          </a:ln>
        </p:spPr>
      </p:pic>
      <p:sp>
        <p:nvSpPr>
          <p:cNvPr id="152" name="Google Shape;152;p22"/>
          <p:cNvSpPr txBox="1"/>
          <p:nvPr/>
        </p:nvSpPr>
        <p:spPr>
          <a:xfrm>
            <a:off x="311700" y="4500575"/>
            <a:ext cx="39042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accent3"/>
                </a:solidFill>
                <a:latin typeface="Average"/>
                <a:ea typeface="Average"/>
                <a:cs typeface="Average"/>
                <a:sym typeface="Average"/>
              </a:rPr>
              <a:t>Explicación visual de este </a:t>
            </a:r>
            <a:r>
              <a:rPr lang="es">
                <a:solidFill>
                  <a:schemeClr val="accent3"/>
                </a:solidFill>
                <a:latin typeface="Average"/>
                <a:ea typeface="Average"/>
                <a:cs typeface="Average"/>
                <a:sym typeface="Average"/>
              </a:rPr>
              <a:t>método</a:t>
            </a:r>
            <a:endParaRPr>
              <a:solidFill>
                <a:schemeClr val="accent3"/>
              </a:solidFill>
              <a:latin typeface="Average"/>
              <a:ea typeface="Average"/>
              <a:cs typeface="Average"/>
              <a:sym typeface="Average"/>
            </a:endParaRPr>
          </a:p>
        </p:txBody>
      </p:sp>
      <p:pic>
        <p:nvPicPr>
          <p:cNvPr id="153" name="Google Shape;153;p22"/>
          <p:cNvPicPr preferRelativeResize="0"/>
          <p:nvPr/>
        </p:nvPicPr>
        <p:blipFill>
          <a:blip r:embed="rId4">
            <a:alphaModFix/>
          </a:blip>
          <a:stretch>
            <a:fillRect/>
          </a:stretch>
        </p:blipFill>
        <p:spPr>
          <a:xfrm>
            <a:off x="6055025" y="413600"/>
            <a:ext cx="572700"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218100" y="2233650"/>
            <a:ext cx="9580200" cy="676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s" sz="3800"/>
              <a:t>Ya con toda esta </a:t>
            </a:r>
            <a:r>
              <a:rPr lang="es" sz="3800"/>
              <a:t>teoría</a:t>
            </a:r>
            <a:r>
              <a:rPr lang="es" sz="3800"/>
              <a:t>…</a:t>
            </a:r>
            <a:endParaRPr sz="3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2285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 sz="3400"/>
              <a:t>Nuestro caso </a:t>
            </a:r>
            <a:r>
              <a:rPr lang="es" sz="3400"/>
              <a:t>práctico</a:t>
            </a:r>
            <a:r>
              <a:rPr lang="es" sz="3400"/>
              <a:t>…</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p:nvPr/>
        </p:nvSpPr>
        <p:spPr>
          <a:xfrm>
            <a:off x="4654025" y="1118825"/>
            <a:ext cx="2400900" cy="63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8" name="Google Shape;68;p14"/>
          <p:cNvSpPr txBox="1"/>
          <p:nvPr>
            <p:ph type="title"/>
          </p:nvPr>
        </p:nvSpPr>
        <p:spPr>
          <a:xfrm>
            <a:off x="623400" y="3207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90"/>
              <a:buNone/>
            </a:pPr>
            <a:r>
              <a:rPr lang="es" sz="3100" u="sng"/>
              <a:t>INTRODUCCIÓN</a:t>
            </a:r>
            <a:endParaRPr sz="3400" u="sng"/>
          </a:p>
        </p:txBody>
      </p:sp>
      <p:sp>
        <p:nvSpPr>
          <p:cNvPr id="69" name="Google Shape;69;p14"/>
          <p:cNvSpPr txBox="1"/>
          <p:nvPr>
            <p:ph idx="1" type="body"/>
          </p:nvPr>
        </p:nvSpPr>
        <p:spPr>
          <a:xfrm>
            <a:off x="117450" y="1051450"/>
            <a:ext cx="4124700" cy="249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Estos algoritmos representan herramientas esenciales para la gestión eficiente de datos, ya que permiten organizar la información y localizar elementos específicos dentro de un conjunto, optimizando el tiempo de procesamiento.</a:t>
            </a:r>
            <a:endParaRPr/>
          </a:p>
        </p:txBody>
      </p:sp>
      <p:pic>
        <p:nvPicPr>
          <p:cNvPr id="70" name="Google Shape;70;p14" title="Bubble-sort-example-300px.gif"/>
          <p:cNvPicPr preferRelativeResize="0"/>
          <p:nvPr/>
        </p:nvPicPr>
        <p:blipFill rotWithShape="1">
          <a:blip r:embed="rId3">
            <a:alphaModFix/>
          </a:blip>
          <a:srcRect b="32009" l="0" r="0" t="27311"/>
          <a:stretch/>
        </p:blipFill>
        <p:spPr>
          <a:xfrm>
            <a:off x="4672988" y="1144400"/>
            <a:ext cx="2346425" cy="572700"/>
          </a:xfrm>
          <a:prstGeom prst="rect">
            <a:avLst/>
          </a:prstGeom>
          <a:noFill/>
          <a:ln>
            <a:noFill/>
          </a:ln>
        </p:spPr>
      </p:pic>
      <p:sp>
        <p:nvSpPr>
          <p:cNvPr id="71" name="Google Shape;71;p14"/>
          <p:cNvSpPr txBox="1"/>
          <p:nvPr/>
        </p:nvSpPr>
        <p:spPr>
          <a:xfrm>
            <a:off x="4142775" y="1981425"/>
            <a:ext cx="4743900" cy="273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El presente trabajo tiene como objetivo explicar los tipos de algoritmos de búsqueda y ordenamiento, se explica de manera más detallada el “Algoritmo de Búsqueda Binaria” y el “Algoritmo de Ordenamiento Quicksort”. También se explica el caso práctico de un programa que utiliza </a:t>
            </a:r>
            <a:r>
              <a:rPr lang="es" sz="1800">
                <a:solidFill>
                  <a:schemeClr val="accent3"/>
                </a:solidFill>
                <a:latin typeface="Average"/>
                <a:ea typeface="Average"/>
                <a:cs typeface="Average"/>
                <a:sym typeface="Average"/>
              </a:rPr>
              <a:t>estos</a:t>
            </a:r>
            <a:r>
              <a:rPr lang="es" sz="1800">
                <a:solidFill>
                  <a:schemeClr val="accent3"/>
                </a:solidFill>
                <a:latin typeface="Average"/>
                <a:ea typeface="Average"/>
                <a:cs typeface="Average"/>
                <a:sym typeface="Average"/>
              </a:rPr>
              <a:t> algoritmos mencionados.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72" name="Google Shape;72;p14"/>
          <p:cNvPicPr preferRelativeResize="0"/>
          <p:nvPr/>
        </p:nvPicPr>
        <p:blipFill>
          <a:blip r:embed="rId4">
            <a:alphaModFix/>
          </a:blip>
          <a:stretch>
            <a:fillRect/>
          </a:stretch>
        </p:blipFill>
        <p:spPr>
          <a:xfrm>
            <a:off x="739750" y="3609075"/>
            <a:ext cx="1800926" cy="1178975"/>
          </a:xfrm>
          <a:prstGeom prst="rect">
            <a:avLst/>
          </a:prstGeom>
          <a:noFill/>
          <a:ln>
            <a:noFill/>
          </a:ln>
        </p:spPr>
      </p:pic>
      <p:pic>
        <p:nvPicPr>
          <p:cNvPr id="73" name="Google Shape;73;p14"/>
          <p:cNvPicPr preferRelativeResize="0"/>
          <p:nvPr/>
        </p:nvPicPr>
        <p:blipFill>
          <a:blip r:embed="rId5">
            <a:alphaModFix/>
          </a:blip>
          <a:stretch>
            <a:fillRect/>
          </a:stretch>
        </p:blipFill>
        <p:spPr>
          <a:xfrm>
            <a:off x="2720200" y="3917700"/>
            <a:ext cx="798525" cy="79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50" y="180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800" u="sng"/>
              <a:t>Marco Teórico </a:t>
            </a:r>
            <a:endParaRPr b="1" sz="2800" u="sng"/>
          </a:p>
          <a:p>
            <a:pPr indent="0" lvl="0" marL="0" rtl="0" algn="l">
              <a:spcBef>
                <a:spcPts val="0"/>
              </a:spcBef>
              <a:spcAft>
                <a:spcPts val="0"/>
              </a:spcAft>
              <a:buSzPts val="990"/>
              <a:buNone/>
            </a:pPr>
            <a:r>
              <a:t/>
            </a:r>
            <a:endParaRPr sz="2500"/>
          </a:p>
          <a:p>
            <a:pPr indent="0" lvl="0" marL="0" rtl="0" algn="l">
              <a:spcBef>
                <a:spcPts val="0"/>
              </a:spcBef>
              <a:spcAft>
                <a:spcPts val="0"/>
              </a:spcAft>
              <a:buSzPts val="990"/>
              <a:buNone/>
            </a:pPr>
            <a:r>
              <a:t/>
            </a:r>
            <a:endParaRPr sz="2500"/>
          </a:p>
        </p:txBody>
      </p:sp>
      <p:sp>
        <p:nvSpPr>
          <p:cNvPr id="79" name="Google Shape;79;p15"/>
          <p:cNvSpPr txBox="1"/>
          <p:nvPr>
            <p:ph idx="1" type="body"/>
          </p:nvPr>
        </p:nvSpPr>
        <p:spPr>
          <a:xfrm>
            <a:off x="311750" y="1427000"/>
            <a:ext cx="8520600" cy="26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 un algoritmo de búsqueda eficiente que funciona en conjuntos de datos ordenados. Divide el conjunto de datos en dos mitades y busca el elemento deseado en la mitad correspondiente. Repite este proceso hasta encontrar el elemento o determinar que no está en el conjunto de datos.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0" name="Google Shape;80;p15" title="bxaja3qe8gq71.gif"/>
          <p:cNvPicPr preferRelativeResize="0"/>
          <p:nvPr/>
        </p:nvPicPr>
        <p:blipFill>
          <a:blip r:embed="rId3">
            <a:alphaModFix/>
          </a:blip>
          <a:stretch>
            <a:fillRect/>
          </a:stretch>
        </p:blipFill>
        <p:spPr>
          <a:xfrm>
            <a:off x="3482750" y="2781525"/>
            <a:ext cx="5009425" cy="1633225"/>
          </a:xfrm>
          <a:prstGeom prst="rect">
            <a:avLst/>
          </a:prstGeom>
          <a:noFill/>
          <a:ln>
            <a:noFill/>
          </a:ln>
        </p:spPr>
      </p:pic>
      <p:sp>
        <p:nvSpPr>
          <p:cNvPr id="81" name="Google Shape;81;p15"/>
          <p:cNvSpPr txBox="1"/>
          <p:nvPr/>
        </p:nvSpPr>
        <p:spPr>
          <a:xfrm>
            <a:off x="311700" y="2991325"/>
            <a:ext cx="2929200" cy="19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Muy eficiente en contextos donde la lista ya viene ordenada.</a:t>
            </a:r>
            <a:endParaRPr sz="1800">
              <a:solidFill>
                <a:schemeClr val="accent3"/>
              </a:solidFill>
              <a:latin typeface="Average"/>
              <a:ea typeface="Average"/>
              <a:cs typeface="Average"/>
              <a:sym typeface="Average"/>
            </a:endParaRPr>
          </a:p>
        </p:txBody>
      </p:sp>
      <p:sp>
        <p:nvSpPr>
          <p:cNvPr id="82" name="Google Shape;82;p15"/>
          <p:cNvSpPr txBox="1"/>
          <p:nvPr/>
        </p:nvSpPr>
        <p:spPr>
          <a:xfrm>
            <a:off x="311700" y="909025"/>
            <a:ext cx="32943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2000" u="sng">
                <a:solidFill>
                  <a:schemeClr val="dk1"/>
                </a:solidFill>
                <a:latin typeface="Average"/>
                <a:ea typeface="Average"/>
                <a:cs typeface="Average"/>
                <a:sym typeface="Average"/>
              </a:rPr>
              <a:t>Búsqueda Binaria </a:t>
            </a:r>
            <a:endParaRPr b="1" i="1" sz="2000" u="sng">
              <a:solidFill>
                <a:schemeClr val="dk1"/>
              </a:solidFill>
              <a:latin typeface="Average"/>
              <a:ea typeface="Average"/>
              <a:cs typeface="Average"/>
              <a:sym typeface="Average"/>
            </a:endParaRPr>
          </a:p>
          <a:p>
            <a:pPr indent="0" lvl="0" marL="0" rtl="0" algn="l">
              <a:spcBef>
                <a:spcPts val="0"/>
              </a:spcBef>
              <a:spcAft>
                <a:spcPts val="0"/>
              </a:spcAft>
              <a:buNone/>
            </a:pPr>
            <a:r>
              <a:t/>
            </a:r>
            <a:endParaRPr b="1" i="1" sz="2000" u="sng">
              <a:solidFill>
                <a:schemeClr val="dk1"/>
              </a:solidFill>
              <a:latin typeface="Average"/>
              <a:ea typeface="Average"/>
              <a:cs typeface="Average"/>
              <a:sym typeface="Average"/>
            </a:endParaRPr>
          </a:p>
          <a:p>
            <a:pPr indent="0" lvl="0" marL="0" rtl="0" algn="l">
              <a:spcBef>
                <a:spcPts val="0"/>
              </a:spcBef>
              <a:spcAft>
                <a:spcPts val="0"/>
              </a:spcAft>
              <a:buNone/>
            </a:pPr>
            <a:r>
              <a:t/>
            </a:r>
            <a:endParaRPr b="1" i="1" sz="2000" u="sng">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00050" y="49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s" sz="2200" u="sng"/>
              <a:t>Búsqueda lineal </a:t>
            </a:r>
            <a:endParaRPr b="1" i="1" sz="2200"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 name="Google Shape;88;p16"/>
          <p:cNvSpPr txBox="1"/>
          <p:nvPr>
            <p:ph idx="1" type="body"/>
          </p:nvPr>
        </p:nvSpPr>
        <p:spPr>
          <a:xfrm>
            <a:off x="400050" y="914225"/>
            <a:ext cx="4564800" cy="309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 el algoritmo de búsqueda más simple, que recorre cada elemento del conjunto de datos de forma secuencial hasta encontrar el elemento deseado. Es fácil de implementar, pero es lento para conjuntos de datos grandes.</a:t>
            </a:r>
            <a:endParaRPr/>
          </a:p>
        </p:txBody>
      </p:sp>
      <p:pic>
        <p:nvPicPr>
          <p:cNvPr id="89" name="Google Shape;89;p16" title="68747470733a2f2f7777772e646f61626c6564616e6e792e636f6d2f7374617469632f39626133363266643163623838393132306633303736333865326563623866342f6769662e676966.gif"/>
          <p:cNvPicPr preferRelativeResize="0"/>
          <p:nvPr/>
        </p:nvPicPr>
        <p:blipFill>
          <a:blip r:embed="rId3">
            <a:alphaModFix/>
          </a:blip>
          <a:stretch>
            <a:fillRect/>
          </a:stretch>
        </p:blipFill>
        <p:spPr>
          <a:xfrm>
            <a:off x="400050" y="3030150"/>
            <a:ext cx="4171950" cy="1714500"/>
          </a:xfrm>
          <a:prstGeom prst="rect">
            <a:avLst/>
          </a:prstGeom>
          <a:noFill/>
          <a:ln>
            <a:noFill/>
          </a:ln>
        </p:spPr>
      </p:pic>
      <p:cxnSp>
        <p:nvCxnSpPr>
          <p:cNvPr id="90" name="Google Shape;90;p16"/>
          <p:cNvCxnSpPr/>
          <p:nvPr/>
        </p:nvCxnSpPr>
        <p:spPr>
          <a:xfrm flipH="1" rot="10800000">
            <a:off x="4576325" y="1802525"/>
            <a:ext cx="1468500" cy="13131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91" name="Google Shape;91;p16"/>
          <p:cNvSpPr txBox="1"/>
          <p:nvPr/>
        </p:nvSpPr>
        <p:spPr>
          <a:xfrm>
            <a:off x="6044825" y="909000"/>
            <a:ext cx="2867100" cy="3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En caso de que el elemento buscado este en el final, el tiempo de </a:t>
            </a:r>
            <a:r>
              <a:rPr lang="es" sz="1800">
                <a:solidFill>
                  <a:schemeClr val="accent3"/>
                </a:solidFill>
                <a:latin typeface="Average"/>
                <a:ea typeface="Average"/>
                <a:cs typeface="Average"/>
                <a:sym typeface="Average"/>
              </a:rPr>
              <a:t>búsqueda</a:t>
            </a:r>
            <a:r>
              <a:rPr lang="es" sz="1800">
                <a:solidFill>
                  <a:schemeClr val="accent3"/>
                </a:solidFill>
                <a:latin typeface="Average"/>
                <a:ea typeface="Average"/>
                <a:cs typeface="Average"/>
                <a:sym typeface="Average"/>
              </a:rPr>
              <a:t> es muy largo, es por eso que depende del contexto la </a:t>
            </a:r>
            <a:r>
              <a:rPr lang="es" sz="1800">
                <a:solidFill>
                  <a:schemeClr val="accent3"/>
                </a:solidFill>
                <a:latin typeface="Average"/>
                <a:ea typeface="Average"/>
                <a:cs typeface="Average"/>
                <a:sym typeface="Average"/>
              </a:rPr>
              <a:t>eficacia</a:t>
            </a:r>
            <a:r>
              <a:rPr lang="es" sz="1800">
                <a:solidFill>
                  <a:schemeClr val="accent3"/>
                </a:solidFill>
                <a:latin typeface="Average"/>
                <a:ea typeface="Average"/>
                <a:cs typeface="Average"/>
                <a:sym typeface="Average"/>
              </a:rPr>
              <a:t> de este </a:t>
            </a:r>
            <a:r>
              <a:rPr lang="es" sz="1800">
                <a:solidFill>
                  <a:schemeClr val="accent3"/>
                </a:solidFill>
                <a:latin typeface="Average"/>
                <a:ea typeface="Average"/>
                <a:cs typeface="Average"/>
                <a:sym typeface="Average"/>
              </a:rPr>
              <a:t>método</a:t>
            </a:r>
            <a:r>
              <a:rPr lang="es" sz="1800">
                <a:solidFill>
                  <a:schemeClr val="accent3"/>
                </a:solidFill>
                <a:latin typeface="Average"/>
                <a:ea typeface="Average"/>
                <a:cs typeface="Average"/>
                <a:sym typeface="Average"/>
              </a:rPr>
              <a:t>.</a:t>
            </a:r>
            <a:endParaRPr sz="1800">
              <a:solidFill>
                <a:schemeClr val="accent3"/>
              </a:solidFill>
              <a:latin typeface="Average"/>
              <a:ea typeface="Average"/>
              <a:cs typeface="Average"/>
              <a:sym typeface="Average"/>
            </a:endParaRPr>
          </a:p>
        </p:txBody>
      </p:sp>
      <p:pic>
        <p:nvPicPr>
          <p:cNvPr id="92" name="Google Shape;92;p16" title="68747470733a2f2f632e74656e6f722e636f6d2f4a6c30597271786e486d4141414141642f62696e6172792d7365617263682d73657175656e63652d7365617263682e676966.gif"/>
          <p:cNvPicPr preferRelativeResize="0"/>
          <p:nvPr/>
        </p:nvPicPr>
        <p:blipFill>
          <a:blip r:embed="rId4">
            <a:alphaModFix/>
          </a:blip>
          <a:stretch>
            <a:fillRect/>
          </a:stretch>
        </p:blipFill>
        <p:spPr>
          <a:xfrm>
            <a:off x="5529675" y="3030150"/>
            <a:ext cx="3180075" cy="1714500"/>
          </a:xfrm>
          <a:prstGeom prst="rect">
            <a:avLst/>
          </a:prstGeom>
          <a:noFill/>
          <a:ln>
            <a:noFill/>
          </a:ln>
        </p:spPr>
      </p:pic>
      <p:sp>
        <p:nvSpPr>
          <p:cNvPr id="93" name="Google Shape;93;p16"/>
          <p:cNvSpPr txBox="1"/>
          <p:nvPr/>
        </p:nvSpPr>
        <p:spPr>
          <a:xfrm>
            <a:off x="5437563" y="4685075"/>
            <a:ext cx="31623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chemeClr val="accent3"/>
                </a:solidFill>
                <a:latin typeface="Average"/>
                <a:ea typeface="Average"/>
                <a:cs typeface="Average"/>
                <a:sym typeface="Average"/>
              </a:rPr>
              <a:t>Comparación</a:t>
            </a:r>
            <a:r>
              <a:rPr lang="es" sz="800">
                <a:solidFill>
                  <a:schemeClr val="accent3"/>
                </a:solidFill>
                <a:latin typeface="Average"/>
                <a:ea typeface="Average"/>
                <a:cs typeface="Average"/>
                <a:sym typeface="Average"/>
              </a:rPr>
              <a:t> de la </a:t>
            </a:r>
            <a:r>
              <a:rPr lang="es" sz="800">
                <a:solidFill>
                  <a:schemeClr val="accent3"/>
                </a:solidFill>
                <a:latin typeface="Average"/>
                <a:ea typeface="Average"/>
                <a:cs typeface="Average"/>
                <a:sym typeface="Average"/>
              </a:rPr>
              <a:t>búsqueda</a:t>
            </a:r>
            <a:r>
              <a:rPr lang="es" sz="800">
                <a:solidFill>
                  <a:schemeClr val="accent3"/>
                </a:solidFill>
                <a:latin typeface="Average"/>
                <a:ea typeface="Average"/>
                <a:cs typeface="Average"/>
                <a:sym typeface="Average"/>
              </a:rPr>
              <a:t> binaria con la lineal.</a:t>
            </a:r>
            <a:endParaRPr sz="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43375" y="49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s" sz="2533" u="sng"/>
              <a:t>Búsqueda hash </a:t>
            </a:r>
            <a:endParaRPr b="1" i="1" sz="2533"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 name="Google Shape;99;p17"/>
          <p:cNvSpPr txBox="1"/>
          <p:nvPr>
            <p:ph idx="1" type="body"/>
          </p:nvPr>
        </p:nvSpPr>
        <p:spPr>
          <a:xfrm>
            <a:off x="389175" y="1121500"/>
            <a:ext cx="4599300" cy="21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 un algoritmo de búsqueda que utiliza una función hash para asignar cada elemento a una ubicación única en una tabla hash. Esto permite acceder a los elementos en tiempo constante, lo que lo hace muy eficiente para conjuntos de datos grandes. </a:t>
            </a:r>
            <a:endParaRPr/>
          </a:p>
        </p:txBody>
      </p:sp>
      <p:sp>
        <p:nvSpPr>
          <p:cNvPr id="100" name="Google Shape;100;p17"/>
          <p:cNvSpPr txBox="1"/>
          <p:nvPr/>
        </p:nvSpPr>
        <p:spPr>
          <a:xfrm>
            <a:off x="5413300" y="1823550"/>
            <a:ext cx="3061200" cy="1496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3"/>
              </a:buClr>
              <a:buSzPts val="1500"/>
              <a:buFont typeface="Average"/>
              <a:buChar char="●"/>
            </a:pPr>
            <a:r>
              <a:rPr lang="es" sz="1500">
                <a:solidFill>
                  <a:schemeClr val="accent3"/>
                </a:solidFill>
                <a:latin typeface="Average"/>
                <a:ea typeface="Average"/>
                <a:cs typeface="Average"/>
                <a:sym typeface="Average"/>
              </a:rPr>
              <a:t>Excelente para grandes volúmenes de datos no ordenados.</a:t>
            </a:r>
            <a:endParaRPr sz="2200">
              <a:solidFill>
                <a:schemeClr val="accent3"/>
              </a:solidFill>
              <a:latin typeface="Average"/>
              <a:ea typeface="Average"/>
              <a:cs typeface="Average"/>
              <a:sym typeface="Average"/>
            </a:endParaRPr>
          </a:p>
        </p:txBody>
      </p:sp>
      <p:pic>
        <p:nvPicPr>
          <p:cNvPr id="101" name="Google Shape;101;p17" title="1_TTNMxY5I27Ti3IbcyWIWTw.gif"/>
          <p:cNvPicPr preferRelativeResize="0"/>
          <p:nvPr/>
        </p:nvPicPr>
        <p:blipFill>
          <a:blip r:embed="rId3">
            <a:alphaModFix/>
          </a:blip>
          <a:stretch>
            <a:fillRect/>
          </a:stretch>
        </p:blipFill>
        <p:spPr>
          <a:xfrm>
            <a:off x="1891211" y="3445700"/>
            <a:ext cx="5320536" cy="1496399"/>
          </a:xfrm>
          <a:prstGeom prst="rect">
            <a:avLst/>
          </a:prstGeom>
          <a:noFill/>
          <a:ln>
            <a:noFill/>
          </a:ln>
        </p:spPr>
      </p:pic>
      <p:cxnSp>
        <p:nvCxnSpPr>
          <p:cNvPr id="102" name="Google Shape;102;p17"/>
          <p:cNvCxnSpPr/>
          <p:nvPr/>
        </p:nvCxnSpPr>
        <p:spPr>
          <a:xfrm flipH="1" rot="10800000">
            <a:off x="4779425" y="2184325"/>
            <a:ext cx="705000" cy="1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i="1" lang="es" u="sng"/>
              <a:t>Algoritmos de Ordenamiento</a:t>
            </a:r>
            <a:endParaRPr i="1" u="sng"/>
          </a:p>
        </p:txBody>
      </p:sp>
      <p:sp>
        <p:nvSpPr>
          <p:cNvPr id="108" name="Google Shape;108;p18"/>
          <p:cNvSpPr txBox="1"/>
          <p:nvPr>
            <p:ph idx="1" type="body"/>
          </p:nvPr>
        </p:nvSpPr>
        <p:spPr>
          <a:xfrm>
            <a:off x="311700" y="1238125"/>
            <a:ext cx="491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latin typeface="Arial"/>
                <a:ea typeface="Arial"/>
                <a:cs typeface="Arial"/>
                <a:sym typeface="Arial"/>
              </a:rPr>
              <a:t>Son instrucciones o procedimientos que organizan un conjunto de elementos (como números, palabras o registros) siguiendo un criterio específico, generalmente de menor a mayor o de mayor a menor.</a:t>
            </a:r>
            <a:endParaRPr sz="1700"/>
          </a:p>
        </p:txBody>
      </p:sp>
      <p:sp>
        <p:nvSpPr>
          <p:cNvPr id="109" name="Google Shape;109;p18"/>
          <p:cNvSpPr txBox="1"/>
          <p:nvPr/>
        </p:nvSpPr>
        <p:spPr>
          <a:xfrm>
            <a:off x="5345675" y="1726125"/>
            <a:ext cx="3247800" cy="27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800">
                <a:solidFill>
                  <a:schemeClr val="accent3"/>
                </a:solidFill>
              </a:rPr>
              <a:t>Importancia de los algoritmos de ordenamiento:</a:t>
            </a:r>
            <a:endParaRPr sz="1800">
              <a:solidFill>
                <a:schemeClr val="accent3"/>
              </a:solidFill>
            </a:endParaRPr>
          </a:p>
          <a:p>
            <a:pPr indent="-330200" lvl="0" marL="457200" rtl="0" algn="l">
              <a:lnSpc>
                <a:spcPct val="115000"/>
              </a:lnSpc>
              <a:spcBef>
                <a:spcPts val="1200"/>
              </a:spcBef>
              <a:spcAft>
                <a:spcPts val="0"/>
              </a:spcAft>
              <a:buClr>
                <a:schemeClr val="accent3"/>
              </a:buClr>
              <a:buSzPts val="1600"/>
              <a:buChar char="●"/>
            </a:pPr>
            <a:r>
              <a:rPr lang="es" sz="1600">
                <a:solidFill>
                  <a:schemeClr val="accent3"/>
                </a:solidFill>
              </a:rPr>
              <a:t>Facilitan la búsqueda eficiente de datos.</a:t>
            </a:r>
            <a:br>
              <a:rPr lang="es" sz="1600">
                <a:solidFill>
                  <a:schemeClr val="accent3"/>
                </a:solidFill>
              </a:rPr>
            </a:br>
            <a:endParaRPr sz="1600">
              <a:solidFill>
                <a:schemeClr val="accent3"/>
              </a:solidFill>
            </a:endParaRPr>
          </a:p>
          <a:p>
            <a:pPr indent="-330200" lvl="0" marL="457200" rtl="0" algn="l">
              <a:lnSpc>
                <a:spcPct val="115000"/>
              </a:lnSpc>
              <a:spcBef>
                <a:spcPts val="0"/>
              </a:spcBef>
              <a:spcAft>
                <a:spcPts val="0"/>
              </a:spcAft>
              <a:buClr>
                <a:schemeClr val="accent3"/>
              </a:buClr>
              <a:buSzPts val="1600"/>
              <a:buChar char="●"/>
            </a:pPr>
            <a:r>
              <a:rPr lang="es" sz="1600">
                <a:solidFill>
                  <a:schemeClr val="accent3"/>
                </a:solidFill>
              </a:rPr>
              <a:t>Permiten realizar análisis y procesamientos más rápidos.</a:t>
            </a:r>
            <a:endParaRPr sz="1600">
              <a:solidFill>
                <a:schemeClr val="accent3"/>
              </a:solidFill>
            </a:endParaRPr>
          </a:p>
          <a:p>
            <a:pPr indent="0" lvl="0" marL="0" rtl="0" algn="l">
              <a:spcBef>
                <a:spcPts val="1200"/>
              </a:spcBef>
              <a:spcAft>
                <a:spcPts val="0"/>
              </a:spcAft>
              <a:buNone/>
            </a:pPr>
            <a:r>
              <a:t/>
            </a:r>
            <a:endParaRPr sz="1800">
              <a:solidFill>
                <a:schemeClr val="accent3"/>
              </a:solidFill>
              <a:latin typeface="Average"/>
              <a:ea typeface="Average"/>
              <a:cs typeface="Average"/>
              <a:sym typeface="Average"/>
            </a:endParaRPr>
          </a:p>
        </p:txBody>
      </p:sp>
      <p:sp>
        <p:nvSpPr>
          <p:cNvPr id="110" name="Google Shape;110;p18"/>
          <p:cNvSpPr txBox="1"/>
          <p:nvPr/>
        </p:nvSpPr>
        <p:spPr>
          <a:xfrm>
            <a:off x="311700" y="2990075"/>
            <a:ext cx="4624500" cy="11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accent3"/>
                </a:solidFill>
                <a:latin typeface="Average"/>
                <a:ea typeface="Average"/>
                <a:cs typeface="Average"/>
                <a:sym typeface="Average"/>
              </a:rPr>
              <a:t>Veremos 4 tipos de </a:t>
            </a:r>
            <a:r>
              <a:rPr lang="es" sz="1600">
                <a:solidFill>
                  <a:schemeClr val="accent3"/>
                </a:solidFill>
                <a:latin typeface="Average"/>
                <a:ea typeface="Average"/>
                <a:cs typeface="Average"/>
                <a:sym typeface="Average"/>
              </a:rPr>
              <a:t>métodos</a:t>
            </a:r>
            <a:r>
              <a:rPr lang="es" sz="1600">
                <a:solidFill>
                  <a:schemeClr val="accent3"/>
                </a:solidFill>
                <a:latin typeface="Average"/>
                <a:ea typeface="Average"/>
                <a:cs typeface="Average"/>
                <a:sym typeface="Average"/>
              </a:rPr>
              <a:t> de ordenamiento:</a:t>
            </a:r>
            <a:endParaRPr sz="1600">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304800" lvl="0" marL="457200" rtl="0" algn="l">
              <a:spcBef>
                <a:spcPts val="0"/>
              </a:spcBef>
              <a:spcAft>
                <a:spcPts val="0"/>
              </a:spcAft>
              <a:buClr>
                <a:schemeClr val="accent3"/>
              </a:buClr>
              <a:buSzPts val="1200"/>
              <a:buFont typeface="Average"/>
              <a:buChar char="●"/>
            </a:pPr>
            <a:r>
              <a:rPr lang="es" sz="1200">
                <a:solidFill>
                  <a:schemeClr val="accent3"/>
                </a:solidFill>
                <a:latin typeface="Average"/>
                <a:ea typeface="Average"/>
                <a:cs typeface="Average"/>
                <a:sym typeface="Average"/>
              </a:rPr>
              <a:t>Ordenamiento Bubble Sort</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a:p>
            <a:pPr indent="-304800" lvl="0" marL="457200" rtl="0" algn="l">
              <a:spcBef>
                <a:spcPts val="0"/>
              </a:spcBef>
              <a:spcAft>
                <a:spcPts val="0"/>
              </a:spcAft>
              <a:buClr>
                <a:schemeClr val="accent3"/>
              </a:buClr>
              <a:buSzPts val="1200"/>
              <a:buFont typeface="Average"/>
              <a:buChar char="●"/>
            </a:pPr>
            <a:r>
              <a:rPr lang="es" sz="1200">
                <a:solidFill>
                  <a:schemeClr val="accent3"/>
                </a:solidFill>
                <a:latin typeface="Average"/>
                <a:ea typeface="Average"/>
                <a:cs typeface="Average"/>
                <a:sym typeface="Average"/>
              </a:rPr>
              <a:t>Ordenamiento </a:t>
            </a:r>
            <a:r>
              <a:rPr lang="es" sz="1200">
                <a:solidFill>
                  <a:schemeClr val="accent3"/>
                </a:solidFill>
                <a:latin typeface="Average"/>
                <a:ea typeface="Average"/>
                <a:cs typeface="Average"/>
                <a:sym typeface="Average"/>
              </a:rPr>
              <a:t>Quicksort</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a:p>
            <a:pPr indent="-304800" lvl="0" marL="457200" rtl="0" algn="l">
              <a:spcBef>
                <a:spcPts val="0"/>
              </a:spcBef>
              <a:spcAft>
                <a:spcPts val="0"/>
              </a:spcAft>
              <a:buClr>
                <a:schemeClr val="accent3"/>
              </a:buClr>
              <a:buSzPts val="1200"/>
              <a:buFont typeface="Average"/>
              <a:buChar char="●"/>
            </a:pPr>
            <a:r>
              <a:rPr lang="es" sz="1200">
                <a:solidFill>
                  <a:schemeClr val="accent3"/>
                </a:solidFill>
                <a:latin typeface="Average"/>
                <a:ea typeface="Average"/>
                <a:cs typeface="Average"/>
                <a:sym typeface="Average"/>
              </a:rPr>
              <a:t>Ordenamiento de </a:t>
            </a:r>
            <a:r>
              <a:rPr lang="es" sz="1200">
                <a:solidFill>
                  <a:schemeClr val="accent3"/>
                </a:solidFill>
                <a:latin typeface="Average"/>
                <a:ea typeface="Average"/>
                <a:cs typeface="Average"/>
                <a:sym typeface="Average"/>
              </a:rPr>
              <a:t>Inserción (Insertion)</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sz="1200">
              <a:solidFill>
                <a:schemeClr val="accent3"/>
              </a:solidFill>
              <a:latin typeface="Average"/>
              <a:ea typeface="Average"/>
              <a:cs typeface="Average"/>
              <a:sym typeface="Average"/>
            </a:endParaRPr>
          </a:p>
          <a:p>
            <a:pPr indent="-304800" lvl="0" marL="457200" rtl="0" algn="l">
              <a:spcBef>
                <a:spcPts val="0"/>
              </a:spcBef>
              <a:spcAft>
                <a:spcPts val="0"/>
              </a:spcAft>
              <a:buClr>
                <a:schemeClr val="accent3"/>
              </a:buClr>
              <a:buSzPts val="1200"/>
              <a:buFont typeface="Average"/>
              <a:buChar char="●"/>
            </a:pPr>
            <a:r>
              <a:rPr lang="es" sz="1200">
                <a:solidFill>
                  <a:schemeClr val="accent3"/>
                </a:solidFill>
                <a:latin typeface="Average"/>
                <a:ea typeface="Average"/>
                <a:cs typeface="Average"/>
                <a:sym typeface="Average"/>
              </a:rPr>
              <a:t>Ordenamiento de </a:t>
            </a:r>
            <a:r>
              <a:rPr lang="es" sz="1200">
                <a:solidFill>
                  <a:schemeClr val="accent3"/>
                </a:solidFill>
                <a:latin typeface="Average"/>
                <a:ea typeface="Average"/>
                <a:cs typeface="Average"/>
                <a:sym typeface="Average"/>
              </a:rPr>
              <a:t>Selección</a:t>
            </a:r>
            <a:r>
              <a:rPr lang="es" sz="1200">
                <a:solidFill>
                  <a:schemeClr val="accent3"/>
                </a:solidFill>
                <a:latin typeface="Average"/>
                <a:ea typeface="Average"/>
                <a:cs typeface="Average"/>
                <a:sym typeface="Average"/>
              </a:rPr>
              <a:t> (Selection)</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cxnSp>
        <p:nvCxnSpPr>
          <p:cNvPr id="111" name="Google Shape;111;p18"/>
          <p:cNvCxnSpPr/>
          <p:nvPr/>
        </p:nvCxnSpPr>
        <p:spPr>
          <a:xfrm>
            <a:off x="4686475" y="1874575"/>
            <a:ext cx="604200" cy="93000"/>
          </a:xfrm>
          <a:prstGeom prst="straightConnector1">
            <a:avLst/>
          </a:prstGeom>
          <a:noFill/>
          <a:ln cap="flat" cmpd="sng" w="9525">
            <a:solidFill>
              <a:schemeClr val="dk2"/>
            </a:solidFill>
            <a:prstDash val="solid"/>
            <a:round/>
            <a:headEnd len="med" w="med" type="none"/>
            <a:tailEnd len="med" w="med" type="triangle"/>
          </a:ln>
        </p:spPr>
      </p:cxnSp>
      <p:pic>
        <p:nvPicPr>
          <p:cNvPr id="112" name="Google Shape;112;p18"/>
          <p:cNvPicPr preferRelativeResize="0"/>
          <p:nvPr/>
        </p:nvPicPr>
        <p:blipFill>
          <a:blip r:embed="rId3">
            <a:alphaModFix/>
          </a:blip>
          <a:stretch>
            <a:fillRect/>
          </a:stretch>
        </p:blipFill>
        <p:spPr>
          <a:xfrm>
            <a:off x="6574525" y="604201"/>
            <a:ext cx="364900" cy="36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b="26944" l="0" r="0" t="41093"/>
          <a:stretch/>
        </p:blipFill>
        <p:spPr>
          <a:xfrm>
            <a:off x="0" y="0"/>
            <a:ext cx="3955323" cy="1258675"/>
          </a:xfrm>
          <a:prstGeom prst="rect">
            <a:avLst/>
          </a:prstGeom>
          <a:noFill/>
          <a:ln>
            <a:noFill/>
          </a:ln>
        </p:spPr>
      </p:pic>
      <p:sp>
        <p:nvSpPr>
          <p:cNvPr id="118" name="Google Shape;118;p19"/>
          <p:cNvSpPr txBox="1"/>
          <p:nvPr>
            <p:ph type="title"/>
          </p:nvPr>
        </p:nvSpPr>
        <p:spPr>
          <a:xfrm>
            <a:off x="311700" y="4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s" sz="2900" u="sng"/>
              <a:t>Ordenamiento bubble sort </a:t>
            </a:r>
            <a:endParaRPr i="1" sz="2900" u="sng"/>
          </a:p>
        </p:txBody>
      </p:sp>
      <p:sp>
        <p:nvSpPr>
          <p:cNvPr id="119" name="Google Shape;119;p19"/>
          <p:cNvSpPr txBox="1"/>
          <p:nvPr>
            <p:ph idx="1" type="body"/>
          </p:nvPr>
        </p:nvSpPr>
        <p:spPr>
          <a:xfrm>
            <a:off x="311700" y="1202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Este método compara cada elemento de la lista con el que le sigue y los intercambia si no están en el orden correcto. Es fácil de comprender y funciona bien con listas pequeñas, aunque resulta poco eficiente cuando se trata de manejar grandes volúmenes de datos.</a:t>
            </a:r>
            <a:endParaRPr/>
          </a:p>
        </p:txBody>
      </p:sp>
      <p:pic>
        <p:nvPicPr>
          <p:cNvPr id="120" name="Google Shape;120;p19" title="Sorting_shaker_sort_anim.gif"/>
          <p:cNvPicPr preferRelativeResize="0"/>
          <p:nvPr/>
        </p:nvPicPr>
        <p:blipFill>
          <a:blip r:embed="rId4">
            <a:alphaModFix/>
          </a:blip>
          <a:stretch>
            <a:fillRect/>
          </a:stretch>
        </p:blipFill>
        <p:spPr>
          <a:xfrm>
            <a:off x="413422" y="2874897"/>
            <a:ext cx="1972425" cy="1830025"/>
          </a:xfrm>
          <a:prstGeom prst="rect">
            <a:avLst/>
          </a:prstGeom>
          <a:noFill/>
          <a:ln>
            <a:noFill/>
          </a:ln>
        </p:spPr>
      </p:pic>
      <p:sp>
        <p:nvSpPr>
          <p:cNvPr id="121" name="Google Shape;121;p19"/>
          <p:cNvSpPr txBox="1"/>
          <p:nvPr/>
        </p:nvSpPr>
        <p:spPr>
          <a:xfrm>
            <a:off x="3123400" y="2571750"/>
            <a:ext cx="43977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¿Cuando nos conviene utilizar este </a:t>
            </a:r>
            <a:r>
              <a:rPr lang="es" sz="1800">
                <a:solidFill>
                  <a:schemeClr val="accent3"/>
                </a:solidFill>
                <a:latin typeface="Average"/>
                <a:ea typeface="Average"/>
                <a:cs typeface="Average"/>
                <a:sym typeface="Average"/>
              </a:rPr>
              <a:t>método</a:t>
            </a:r>
            <a:r>
              <a:rPr lang="es" sz="1800">
                <a:solidFill>
                  <a:schemeClr val="accent3"/>
                </a:solidFill>
                <a:latin typeface="Average"/>
                <a:ea typeface="Average"/>
                <a:cs typeface="Average"/>
                <a:sym typeface="Average"/>
              </a:rPr>
              <a:t>?</a:t>
            </a:r>
            <a:endParaRPr sz="1800">
              <a:solidFill>
                <a:schemeClr val="accent3"/>
              </a:solidFill>
              <a:latin typeface="Average"/>
              <a:ea typeface="Average"/>
              <a:cs typeface="Average"/>
              <a:sym typeface="Average"/>
            </a:endParaRPr>
          </a:p>
        </p:txBody>
      </p:sp>
      <p:sp>
        <p:nvSpPr>
          <p:cNvPr id="122" name="Google Shape;122;p19"/>
          <p:cNvSpPr txBox="1"/>
          <p:nvPr/>
        </p:nvSpPr>
        <p:spPr>
          <a:xfrm>
            <a:off x="3037950" y="3189275"/>
            <a:ext cx="4863900" cy="148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En conjuntos de datos muy pequeños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Listas que ya están casi ordenadas</a:t>
            </a:r>
            <a:endParaRPr sz="1800">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73850" y="45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u="sng"/>
              <a:t>Ordenamiento Quicksort </a:t>
            </a:r>
            <a:endParaRPr i="1" u="sng"/>
          </a:p>
          <a:p>
            <a:pPr indent="0" lvl="0" marL="0" rtl="0" algn="l">
              <a:spcBef>
                <a:spcPts val="0"/>
              </a:spcBef>
              <a:spcAft>
                <a:spcPts val="0"/>
              </a:spcAft>
              <a:buNone/>
            </a:pPr>
            <a:r>
              <a:t/>
            </a:r>
            <a:endParaRPr/>
          </a:p>
          <a:p>
            <a:pPr indent="0" lvl="0" marL="0" rtl="0" algn="l">
              <a:spcBef>
                <a:spcPts val="0"/>
              </a:spcBef>
              <a:spcAft>
                <a:spcPts val="0"/>
              </a:spcAft>
              <a:buNone/>
            </a:pPr>
            <a:r>
              <a:rPr lang="es"/>
              <a:t> </a:t>
            </a:r>
            <a:endParaRPr/>
          </a:p>
        </p:txBody>
      </p:sp>
      <p:sp>
        <p:nvSpPr>
          <p:cNvPr id="128" name="Google Shape;128;p20"/>
          <p:cNvSpPr txBox="1"/>
          <p:nvPr>
            <p:ph idx="1" type="body"/>
          </p:nvPr>
        </p:nvSpPr>
        <p:spPr>
          <a:xfrm>
            <a:off x="311700" y="1152475"/>
            <a:ext cx="8520600" cy="1995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a:t>Quick Sort es un algoritmo de ordenamiento que sigue la estrategia de divide y vencerás. Lo que hace es elegir un elemento llamado pivote y, a partir de ahí, reorganiza los datos de manera que todos los valores menores al pivote queden a su izquierda y los mayores a su derecha. Una vez hecho eso, repite el mismo proceso con las sublistas que se formaron a cada lado del pivote. Así, poco a poco, va ordenando toda la lista de forma eficiente.</a:t>
            </a:r>
            <a:endParaRPr/>
          </a:p>
        </p:txBody>
      </p:sp>
      <p:pic>
        <p:nvPicPr>
          <p:cNvPr id="129" name="Google Shape;129;p20"/>
          <p:cNvPicPr preferRelativeResize="0"/>
          <p:nvPr/>
        </p:nvPicPr>
        <p:blipFill>
          <a:blip r:embed="rId3">
            <a:alphaModFix/>
          </a:blip>
          <a:stretch>
            <a:fillRect/>
          </a:stretch>
        </p:blipFill>
        <p:spPr>
          <a:xfrm>
            <a:off x="3751600" y="314250"/>
            <a:ext cx="646025" cy="646025"/>
          </a:xfrm>
          <a:prstGeom prst="rect">
            <a:avLst/>
          </a:prstGeom>
          <a:noFill/>
          <a:ln>
            <a:noFill/>
          </a:ln>
        </p:spPr>
      </p:pic>
      <p:pic>
        <p:nvPicPr>
          <p:cNvPr id="130" name="Google Shape;130;p20" title="Quicksort-example.gif"/>
          <p:cNvPicPr preferRelativeResize="0"/>
          <p:nvPr/>
        </p:nvPicPr>
        <p:blipFill>
          <a:blip r:embed="rId4">
            <a:alphaModFix/>
          </a:blip>
          <a:stretch>
            <a:fillRect/>
          </a:stretch>
        </p:blipFill>
        <p:spPr>
          <a:xfrm>
            <a:off x="373850" y="3086925"/>
            <a:ext cx="2353300" cy="1412000"/>
          </a:xfrm>
          <a:prstGeom prst="rect">
            <a:avLst/>
          </a:prstGeom>
          <a:noFill/>
          <a:ln>
            <a:noFill/>
          </a:ln>
        </p:spPr>
      </p:pic>
      <p:sp>
        <p:nvSpPr>
          <p:cNvPr id="131" name="Google Shape;131;p20"/>
          <p:cNvSpPr txBox="1"/>
          <p:nvPr/>
        </p:nvSpPr>
        <p:spPr>
          <a:xfrm>
            <a:off x="265100" y="4452325"/>
            <a:ext cx="33711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3"/>
                </a:solidFill>
                <a:latin typeface="Average"/>
                <a:ea typeface="Average"/>
                <a:cs typeface="Average"/>
                <a:sym typeface="Average"/>
              </a:rPr>
              <a:t>Ejemplo visual de </a:t>
            </a:r>
            <a:r>
              <a:rPr lang="es" sz="1300">
                <a:solidFill>
                  <a:schemeClr val="accent3"/>
                </a:solidFill>
                <a:latin typeface="Average"/>
                <a:ea typeface="Average"/>
                <a:cs typeface="Average"/>
                <a:sym typeface="Average"/>
              </a:rPr>
              <a:t>cómo</a:t>
            </a:r>
            <a:r>
              <a:rPr lang="es" sz="1300">
                <a:solidFill>
                  <a:schemeClr val="accent3"/>
                </a:solidFill>
                <a:latin typeface="Average"/>
                <a:ea typeface="Average"/>
                <a:cs typeface="Average"/>
                <a:sym typeface="Average"/>
              </a:rPr>
              <a:t> funciona</a:t>
            </a:r>
            <a:endParaRPr sz="1300">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sp>
        <p:nvSpPr>
          <p:cNvPr id="132" name="Google Shape;132;p20"/>
          <p:cNvSpPr txBox="1"/>
          <p:nvPr/>
        </p:nvSpPr>
        <p:spPr>
          <a:xfrm>
            <a:off x="3911850" y="3383425"/>
            <a:ext cx="4182900" cy="10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Este </a:t>
            </a:r>
            <a:r>
              <a:rPr lang="es" sz="1800">
                <a:solidFill>
                  <a:schemeClr val="accent3"/>
                </a:solidFill>
                <a:latin typeface="Average"/>
                <a:ea typeface="Average"/>
                <a:cs typeface="Average"/>
                <a:sym typeface="Average"/>
              </a:rPr>
              <a:t>método</a:t>
            </a:r>
            <a:r>
              <a:rPr lang="es" sz="1800">
                <a:solidFill>
                  <a:schemeClr val="accent3"/>
                </a:solidFill>
                <a:latin typeface="Average"/>
                <a:ea typeface="Average"/>
                <a:cs typeface="Average"/>
                <a:sym typeface="Average"/>
              </a:rPr>
              <a:t> es </a:t>
            </a:r>
            <a:r>
              <a:rPr lang="es" sz="1800">
                <a:solidFill>
                  <a:schemeClr val="accent3"/>
                </a:solidFill>
                <a:latin typeface="Average"/>
                <a:ea typeface="Average"/>
                <a:cs typeface="Average"/>
                <a:sym typeface="Average"/>
              </a:rPr>
              <a:t>más</a:t>
            </a:r>
            <a:r>
              <a:rPr lang="es" sz="1800">
                <a:solidFill>
                  <a:schemeClr val="accent3"/>
                </a:solidFill>
                <a:latin typeface="Average"/>
                <a:ea typeface="Average"/>
                <a:cs typeface="Average"/>
                <a:sym typeface="Average"/>
              </a:rPr>
              <a:t> eficiente cuando tratamos con listas grandes y </a:t>
            </a:r>
            <a:r>
              <a:rPr lang="es" sz="1800">
                <a:solidFill>
                  <a:schemeClr val="accent3"/>
                </a:solidFill>
                <a:latin typeface="Average"/>
                <a:ea typeface="Average"/>
                <a:cs typeface="Average"/>
                <a:sym typeface="Average"/>
              </a:rPr>
              <a:t>desordenadas de manera aleatoria.</a:t>
            </a:r>
            <a:endParaRPr sz="1800">
              <a:solidFill>
                <a:schemeClr val="accent3"/>
              </a:solidFill>
              <a:latin typeface="Average"/>
              <a:ea typeface="Average"/>
              <a:cs typeface="Average"/>
              <a:sym typeface="Average"/>
            </a:endParaRPr>
          </a:p>
        </p:txBody>
      </p:sp>
      <p:cxnSp>
        <p:nvCxnSpPr>
          <p:cNvPr id="133" name="Google Shape;133;p20"/>
          <p:cNvCxnSpPr>
            <a:endCxn id="132" idx="1"/>
          </p:cNvCxnSpPr>
          <p:nvPr/>
        </p:nvCxnSpPr>
        <p:spPr>
          <a:xfrm flipH="1" rot="-5400000">
            <a:off x="3080100" y="3086125"/>
            <a:ext cx="858000" cy="805500"/>
          </a:xfrm>
          <a:prstGeom prst="curvedConnector2">
            <a:avLst/>
          </a:prstGeom>
          <a:noFill/>
          <a:ln cap="flat" cmpd="sng" w="9525">
            <a:solidFill>
              <a:schemeClr val="dk2"/>
            </a:solidFill>
            <a:prstDash val="solid"/>
            <a:round/>
            <a:headEnd len="med" w="med" type="none"/>
            <a:tailEnd len="med" w="med" type="none"/>
          </a:ln>
          <a:effectLst>
            <a:outerShdw blurRad="57150" rotWithShape="0" algn="bl" dist="66675">
              <a:srgbClr val="000000">
                <a:alpha val="73000"/>
              </a:srgbClr>
            </a:outerShdw>
          </a:effectLst>
        </p:spPr>
      </p:cxnSp>
      <p:sp>
        <p:nvSpPr>
          <p:cNvPr id="134" name="Google Shape;134;p20"/>
          <p:cNvSpPr txBox="1"/>
          <p:nvPr/>
        </p:nvSpPr>
        <p:spPr>
          <a:xfrm>
            <a:off x="6282200" y="344125"/>
            <a:ext cx="277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accent3"/>
                </a:solidFill>
                <a:latin typeface="Average"/>
                <a:ea typeface="Average"/>
                <a:cs typeface="Average"/>
                <a:sym typeface="Average"/>
              </a:rPr>
              <a:t>“Divide y </a:t>
            </a:r>
            <a:r>
              <a:rPr lang="es" sz="1800">
                <a:solidFill>
                  <a:schemeClr val="accent3"/>
                </a:solidFill>
                <a:latin typeface="Average"/>
                <a:ea typeface="Average"/>
                <a:cs typeface="Average"/>
                <a:sym typeface="Average"/>
              </a:rPr>
              <a:t>vencerás</a:t>
            </a:r>
            <a:r>
              <a:rPr lang="es" sz="1800">
                <a:solidFill>
                  <a:schemeClr val="accent3"/>
                </a:solidFill>
                <a:latin typeface="Average"/>
                <a:ea typeface="Average"/>
                <a:cs typeface="Average"/>
                <a:sym typeface="Average"/>
              </a:rPr>
              <a: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u="sng"/>
              <a:t>Ordenamiento por </a:t>
            </a:r>
            <a:r>
              <a:rPr i="1" lang="es" u="sng"/>
              <a:t>Inserción (Insertion Sort)</a:t>
            </a:r>
            <a:endParaRPr i="1" u="sng"/>
          </a:p>
        </p:txBody>
      </p:sp>
      <p:sp>
        <p:nvSpPr>
          <p:cNvPr id="140" name="Google Shape;14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Este método ordena la lista paso a paso, agregando cada nuevo elemento en el lugar que le corresponde. Funciona muy bien cuando la lista es corta o ya está parcialmente ordenada, porque no necesita muchos movimientos para dejar todo en orden.</a:t>
            </a:r>
            <a:endParaRPr sz="2400"/>
          </a:p>
        </p:txBody>
      </p:sp>
      <p:cxnSp>
        <p:nvCxnSpPr>
          <p:cNvPr id="141" name="Google Shape;141;p21"/>
          <p:cNvCxnSpPr/>
          <p:nvPr/>
        </p:nvCxnSpPr>
        <p:spPr>
          <a:xfrm flipH="1" rot="-5400000">
            <a:off x="941225" y="2219250"/>
            <a:ext cx="1076700" cy="10071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42" name="Google Shape;142;p21"/>
          <p:cNvSpPr txBox="1"/>
          <p:nvPr/>
        </p:nvSpPr>
        <p:spPr>
          <a:xfrm>
            <a:off x="371825" y="3330900"/>
            <a:ext cx="3222300" cy="13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accent3"/>
                </a:solidFill>
                <a:latin typeface="Average"/>
                <a:ea typeface="Average"/>
                <a:cs typeface="Average"/>
                <a:sym typeface="Average"/>
              </a:rPr>
              <a:t>Es decir, que el resultado </a:t>
            </a:r>
            <a:r>
              <a:rPr lang="es" sz="1700">
                <a:solidFill>
                  <a:schemeClr val="accent3"/>
                </a:solidFill>
                <a:latin typeface="Average"/>
                <a:ea typeface="Average"/>
                <a:cs typeface="Average"/>
                <a:sym typeface="Average"/>
              </a:rPr>
              <a:t>será</a:t>
            </a:r>
            <a:r>
              <a:rPr lang="es" sz="1700">
                <a:solidFill>
                  <a:schemeClr val="accent3"/>
                </a:solidFill>
                <a:latin typeface="Average"/>
                <a:ea typeface="Average"/>
                <a:cs typeface="Average"/>
                <a:sym typeface="Average"/>
              </a:rPr>
              <a:t> </a:t>
            </a:r>
            <a:r>
              <a:rPr lang="es" sz="1700">
                <a:solidFill>
                  <a:schemeClr val="accent3"/>
                </a:solidFill>
                <a:latin typeface="Average"/>
                <a:ea typeface="Average"/>
                <a:cs typeface="Average"/>
                <a:sym typeface="Average"/>
              </a:rPr>
              <a:t>más</a:t>
            </a:r>
            <a:r>
              <a:rPr lang="es" sz="1700">
                <a:solidFill>
                  <a:schemeClr val="accent3"/>
                </a:solidFill>
                <a:latin typeface="Average"/>
                <a:ea typeface="Average"/>
                <a:cs typeface="Average"/>
                <a:sym typeface="Average"/>
              </a:rPr>
              <a:t> </a:t>
            </a:r>
            <a:r>
              <a:rPr lang="es" sz="1700">
                <a:solidFill>
                  <a:schemeClr val="accent3"/>
                </a:solidFill>
                <a:latin typeface="Average"/>
                <a:ea typeface="Average"/>
                <a:cs typeface="Average"/>
                <a:sym typeface="Average"/>
              </a:rPr>
              <a:t>rápido</a:t>
            </a:r>
            <a:r>
              <a:rPr lang="es" sz="1700">
                <a:solidFill>
                  <a:schemeClr val="accent3"/>
                </a:solidFill>
                <a:latin typeface="Average"/>
                <a:ea typeface="Average"/>
                <a:cs typeface="Average"/>
                <a:sym typeface="Average"/>
              </a:rPr>
              <a:t>, cuanto </a:t>
            </a:r>
            <a:r>
              <a:rPr lang="es" sz="1700">
                <a:solidFill>
                  <a:schemeClr val="accent3"/>
                </a:solidFill>
                <a:latin typeface="Average"/>
                <a:ea typeface="Average"/>
                <a:cs typeface="Average"/>
                <a:sym typeface="Average"/>
              </a:rPr>
              <a:t>más</a:t>
            </a:r>
            <a:r>
              <a:rPr lang="es" sz="1700">
                <a:solidFill>
                  <a:schemeClr val="accent3"/>
                </a:solidFill>
                <a:latin typeface="Average"/>
                <a:ea typeface="Average"/>
                <a:cs typeface="Average"/>
                <a:sym typeface="Average"/>
              </a:rPr>
              <a:t> pequeña sea la lista. Y tambien que tan ordenada venga.</a:t>
            </a:r>
            <a:endParaRPr sz="1700">
              <a:solidFill>
                <a:schemeClr val="accent3"/>
              </a:solidFill>
              <a:latin typeface="Average"/>
              <a:ea typeface="Average"/>
              <a:cs typeface="Average"/>
              <a:sym typeface="Average"/>
            </a:endParaRPr>
          </a:p>
        </p:txBody>
      </p:sp>
      <p:pic>
        <p:nvPicPr>
          <p:cNvPr id="143" name="Google Shape;143;p21"/>
          <p:cNvPicPr preferRelativeResize="0"/>
          <p:nvPr/>
        </p:nvPicPr>
        <p:blipFill>
          <a:blip r:embed="rId3">
            <a:alphaModFix/>
          </a:blip>
          <a:stretch>
            <a:fillRect/>
          </a:stretch>
        </p:blipFill>
        <p:spPr>
          <a:xfrm>
            <a:off x="3935000" y="2571750"/>
            <a:ext cx="2424650" cy="1454775"/>
          </a:xfrm>
          <a:prstGeom prst="rect">
            <a:avLst/>
          </a:prstGeom>
          <a:noFill/>
          <a:ln>
            <a:noFill/>
          </a:ln>
        </p:spPr>
      </p:pic>
      <p:pic>
        <p:nvPicPr>
          <p:cNvPr id="144" name="Google Shape;144;p21"/>
          <p:cNvPicPr preferRelativeResize="0"/>
          <p:nvPr/>
        </p:nvPicPr>
        <p:blipFill>
          <a:blip r:embed="rId4">
            <a:alphaModFix/>
          </a:blip>
          <a:stretch>
            <a:fillRect/>
          </a:stretch>
        </p:blipFill>
        <p:spPr>
          <a:xfrm>
            <a:off x="6142000" y="514100"/>
            <a:ext cx="434550" cy="43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